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3" r:id="rId12"/>
    <p:sldId id="335" r:id="rId13"/>
    <p:sldId id="336" r:id="rId14"/>
    <p:sldId id="339" r:id="rId15"/>
    <p:sldId id="340" r:id="rId16"/>
    <p:sldId id="341" r:id="rId17"/>
    <p:sldId id="344" r:id="rId18"/>
    <p:sldId id="345" r:id="rId19"/>
    <p:sldId id="346" r:id="rId20"/>
    <p:sldId id="347" r:id="rId21"/>
    <p:sldId id="34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370" autoAdjust="0"/>
    <p:restoredTop sz="94660"/>
  </p:normalViewPr>
  <p:slideViewPr>
    <p:cSldViewPr snapToGrid="0">
      <p:cViewPr>
        <p:scale>
          <a:sx n="66" d="100"/>
          <a:sy n="66" d="100"/>
        </p:scale>
        <p:origin x="15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57305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988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87614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235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1390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32664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057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37045" y="1550035"/>
            <a:ext cx="484886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问题复杂度下界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2020</a:t>
            </a:r>
            <a:r>
              <a:rPr lang="zh-CN" altLang="en-US" sz="3600">
                <a:sym typeface="+mn-ea"/>
              </a:rPr>
              <a:t>期末</a:t>
            </a:r>
            <a:endParaRPr lang="en-US" altLang="zh-CN" sz="360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6230" y="1746885"/>
            <a:ext cx="100056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三、算法设计（共 9 分）</a:t>
            </a:r>
          </a:p>
          <a:p>
            <a:r>
              <a:rPr lang="zh-CN" altLang="en-US" sz="2000"/>
              <a:t>设 n 为正整数，有 n 个男生和 n 个女生，开始男生和女生随机站成一排，现在</a:t>
            </a:r>
          </a:p>
          <a:p>
            <a:r>
              <a:rPr lang="zh-CN" altLang="en-US" sz="2000"/>
              <a:t>需要通过一系列相邻同学的交换，把 n 个男生换到 n 个女生的右边. 以下是 n=</a:t>
            </a:r>
            <a:r>
              <a:rPr lang="en-US" altLang="zh-CN" sz="2000"/>
              <a:t>2</a:t>
            </a:r>
            <a:r>
              <a:rPr lang="zh-CN" altLang="en-US" sz="2000"/>
              <a:t> 的</a:t>
            </a:r>
          </a:p>
          <a:p>
            <a:r>
              <a:rPr lang="zh-CN" altLang="en-US" sz="2000"/>
              <a:t>一个实例。</a:t>
            </a:r>
          </a:p>
          <a:p>
            <a:r>
              <a:rPr lang="zh-CN" altLang="en-US" sz="2000"/>
              <a:t>输入： 女 男 男 女</a:t>
            </a:r>
          </a:p>
          <a:p>
            <a:r>
              <a:rPr lang="zh-CN" altLang="en-US" sz="2000"/>
              <a:t>输出： 女 女 男 男</a:t>
            </a:r>
          </a:p>
          <a:p>
            <a:r>
              <a:rPr lang="zh-CN" altLang="en-US" sz="2000"/>
              <a:t>(1) 请设计一个交换算法，说明算法的主要思想并计算在最坏情况下的交换次数。</a:t>
            </a:r>
          </a:p>
          <a:p>
            <a:r>
              <a:rPr lang="zh-CN" altLang="en-US" sz="2000"/>
              <a:t>(2) 假设一种特殊情况是男生和女生开始是交替出现的，即：男 女 男 女 …。</a:t>
            </a:r>
          </a:p>
          <a:p>
            <a:r>
              <a:rPr lang="zh-CN" altLang="en-US" sz="2000"/>
              <a:t>请问在这种输入情况下，任何求解该问题的算法都至少需要交换多少次？</a:t>
            </a:r>
          </a:p>
          <a:p>
            <a:r>
              <a:rPr lang="zh-CN" altLang="en-US" sz="2000"/>
              <a:t>(3) 考虑所有可能的输入是等概率发生的，请分析任何求解该问题的算法都至少</a:t>
            </a:r>
          </a:p>
          <a:p>
            <a:r>
              <a:rPr lang="zh-CN" altLang="en-US" sz="2000"/>
              <a:t>需要做的交换次数的期望。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2020</a:t>
            </a:r>
            <a:r>
              <a:rPr lang="zh-CN" altLang="en-US" sz="3600">
                <a:sym typeface="+mn-ea"/>
              </a:rPr>
              <a:t>期末</a:t>
            </a:r>
            <a:endParaRPr lang="en-US" altLang="zh-CN" sz="360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586230" y="1746885"/>
                <a:ext cx="10005695" cy="448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/>
                  <a:t>记</a:t>
                </a:r>
                <a:r>
                  <a:rPr lang="en-US" altLang="zh-CN" sz="2000"/>
                  <a:t>n</a:t>
                </a:r>
                <a:r>
                  <a:rPr lang="zh-CN" altLang="en-US" sz="2000"/>
                  <a:t>个女生的位置为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 sz="2000"/>
                  <a:t>设计势函数：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/>
                  <a:t>不断交换相邻同学，每次交换势函数有三种可能的变化，</a:t>
                </a:r>
                <a:r>
                  <a:rPr lang="en-US" altLang="zh-CN" sz="2000"/>
                  <a:t>+1/</a:t>
                </a:r>
                <a:r>
                  <a:rPr lang="zh-CN" altLang="en-US" sz="2000"/>
                  <a:t>不变</a:t>
                </a:r>
                <a:r>
                  <a:rPr lang="en-US" altLang="zh-CN" sz="2000"/>
                  <a:t>/-1</a:t>
                </a:r>
              </a:p>
              <a:p>
                <a:r>
                  <a:rPr lang="zh-CN" altLang="en-US" sz="2000"/>
                  <a:t>当函数值变为</a:t>
                </a:r>
                <a:r>
                  <a:rPr lang="en-US" altLang="zh-CN" sz="2000"/>
                  <a:t>0</a:t>
                </a:r>
                <a:r>
                  <a:rPr lang="zh-CN" altLang="en-US" sz="2000"/>
                  <a:t>时，得到最终要求的状态</a:t>
                </a:r>
              </a:p>
              <a:p>
                <a:endParaRPr lang="zh-CN" altLang="en-US" sz="2000"/>
              </a:p>
              <a:p>
                <a:r>
                  <a:rPr lang="en-US" altLang="zh-CN" sz="2000"/>
                  <a:t>(1)</a:t>
                </a:r>
                <a:r>
                  <a:rPr lang="zh-CN" altLang="en-US" sz="2000"/>
                  <a:t>使用类似冒泡排序的过程，每次相邻同学如果男生在前女生在后，则进行一次交换，势函数值减</a:t>
                </a:r>
                <a:r>
                  <a:rPr lang="en-US" altLang="zh-CN" sz="2000"/>
                  <a:t>1</a:t>
                </a:r>
                <a:r>
                  <a:rPr lang="zh-CN" altLang="en-US" sz="2000"/>
                  <a:t>。</a:t>
                </a:r>
              </a:p>
              <a:p>
                <a:r>
                  <a:rPr lang="zh-CN" altLang="en-US" sz="2000"/>
                  <a:t>由于势函数在每次交换时都减</a:t>
                </a:r>
                <a:r>
                  <a:rPr lang="en-US" altLang="zh-CN" sz="2000"/>
                  <a:t>1</a:t>
                </a:r>
                <a:r>
                  <a:rPr lang="zh-CN" altLang="en-US" sz="2000"/>
                  <a:t>，因此最坏情况下的交换次数即为初始时势函数可能的最大值。相应的交换次数为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对于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男女男女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...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这种输入，初始势函数值为：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+1)/2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，至少要交换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+1)/2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次可以使势函数变为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0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(3)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共有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种可能的输入。对于每种输入，交换其中的男女位置会得到一个对偶的输入，将这两个输入分别记为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，可以知道这两种输入的初始势函数的和为：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−2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。于是，平均每种输入需要至少需要交换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/2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次。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30" y="1746885"/>
                <a:ext cx="10005695" cy="44831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10933548" cy="1883966"/>
            <a:chOff x="1209755" y="4179558"/>
            <a:chExt cx="1093354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576072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方正粗黑宋简体" panose="02000000000000000000" charset="-122"/>
                  <a:ea typeface="方正粗黑宋简体" panose="02000000000000000000" charset="-122"/>
                </a:rPr>
                <a:t>02</a:t>
              </a:r>
              <a:endParaRPr lang="zh-CN" altLang="zh-CN" sz="88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3" y="5355638"/>
              <a:ext cx="106181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补充知识（</a:t>
              </a:r>
              <a:r>
                <a:rPr lang="en-US" altLang="zh-CN" sz="4000" i="1" dirty="0">
                  <a:latin typeface="FZShengShiKaiShuS-EB-GB"/>
                  <a:ea typeface="FZShengShiKaiShuS-EB-GB"/>
                </a:rPr>
                <a:t>The Art of Computer Programming</a:t>
              </a:r>
              <a:r>
                <a:rPr lang="zh-CN" altLang="en-US" sz="4000" dirty="0">
                  <a:latin typeface="FZShengShiKaiShuS-EB-GB"/>
                  <a:ea typeface="FZShengShiKaiShuS-EB-GB"/>
                </a:rPr>
                <a:t>）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68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极少比较合并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878" y="1537197"/>
            <a:ext cx="9506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是两个已经有序集合，假设这些元素（</a:t>
            </a:r>
            <a:r>
              <a:rPr lang="en-US" altLang="zh-CN" sz="2400" dirty="0" err="1"/>
              <a:t>n+m</a:t>
            </a:r>
            <a:r>
              <a:rPr lang="zh-CN" altLang="en-US" sz="2400" dirty="0"/>
              <a:t>）是各不相同的。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C69D5-7DC8-4380-8E51-A5068690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8" y="2152444"/>
            <a:ext cx="7673407" cy="431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BDFC4C-2130-48A3-B65F-A0F9E04E5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5" y="2583943"/>
            <a:ext cx="12192000" cy="25298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360D84-E823-4BCF-A49A-DF028B109CA4}"/>
              </a:ext>
            </a:extLst>
          </p:cNvPr>
          <p:cNvSpPr txBox="1"/>
          <p:nvPr/>
        </p:nvSpPr>
        <p:spPr>
          <a:xfrm>
            <a:off x="404951" y="5165492"/>
            <a:ext cx="95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令</a:t>
            </a:r>
            <a:r>
              <a:rPr lang="en-US" altLang="zh-CN" sz="2400" dirty="0"/>
              <a:t>M(</a:t>
            </a:r>
            <a:r>
              <a:rPr lang="en-US" altLang="zh-CN" sz="2400" dirty="0" err="1"/>
              <a:t>m,n</a:t>
            </a:r>
            <a:r>
              <a:rPr lang="en-US" altLang="zh-CN" sz="2400" dirty="0"/>
              <a:t>)</a:t>
            </a:r>
            <a:r>
              <a:rPr lang="zh-CN" altLang="en-US" sz="2400" dirty="0"/>
              <a:t>表示这种合并的极小比较次数，则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B62628-FA03-4769-81C9-D70C93F8F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10" y="5592086"/>
            <a:ext cx="7223489" cy="10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7"/>
            <a:ext cx="6021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极少比较合并</a:t>
            </a:r>
            <a:r>
              <a:rPr lang="en-US" altLang="zh-CN" sz="3600" dirty="0">
                <a:sym typeface="+mn-ea"/>
              </a:rPr>
              <a:t>(m=n)</a:t>
            </a:r>
            <a:endParaRPr lang="zh-CN" altLang="en-US" sz="3600" dirty="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B8D36641-3973-43EA-A217-A63DDD6F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6" y="1414917"/>
            <a:ext cx="11213707" cy="45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7"/>
            <a:ext cx="7553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极少比较合并</a:t>
            </a:r>
            <a:r>
              <a:rPr lang="en-US" altLang="zh-CN" sz="3600" dirty="0">
                <a:sym typeface="+mn-ea"/>
              </a:rPr>
              <a:t>(</a:t>
            </a:r>
            <a:r>
              <a:rPr lang="zh-CN" altLang="en-US" sz="3600" dirty="0">
                <a:sym typeface="+mn-ea"/>
              </a:rPr>
              <a:t>如何逼近平凡下界</a:t>
            </a:r>
            <a:r>
              <a:rPr lang="en-US" altLang="zh-CN" sz="3600" dirty="0">
                <a:sym typeface="+mn-ea"/>
              </a:rPr>
              <a:t>)</a:t>
            </a:r>
            <a:endParaRPr lang="zh-CN" altLang="en-US" sz="3600" dirty="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D67FC-9AAF-434F-936A-5758DDC9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226" y="1201367"/>
            <a:ext cx="9328098" cy="4220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45790B-7635-4613-964C-CDE3C71EC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370" y="5872393"/>
            <a:ext cx="6643007" cy="9005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CC51A89-3433-488E-9D7D-399F322B9368}"/>
              </a:ext>
            </a:extLst>
          </p:cNvPr>
          <p:cNvSpPr txBox="1"/>
          <p:nvPr/>
        </p:nvSpPr>
        <p:spPr>
          <a:xfrm>
            <a:off x="794456" y="5334149"/>
            <a:ext cx="95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计该算法的基本运算</a:t>
            </a:r>
            <a:r>
              <a:rPr lang="en-US" altLang="zh-CN" sz="2400" dirty="0"/>
              <a:t>(</a:t>
            </a:r>
            <a:r>
              <a:rPr lang="zh-CN" altLang="en-US" sz="2400" dirty="0"/>
              <a:t>比较次数</a:t>
            </a:r>
            <a:r>
              <a:rPr lang="en-US" altLang="zh-CN" sz="2400" dirty="0"/>
              <a:t>)</a:t>
            </a:r>
            <a:r>
              <a:rPr lang="zh-CN" altLang="en-US" sz="2400" dirty="0"/>
              <a:t>为</a:t>
            </a:r>
            <a:r>
              <a:rPr lang="en-US" altLang="zh-CN" sz="2400" dirty="0"/>
              <a:t>H(</a:t>
            </a:r>
            <a:r>
              <a:rPr lang="en-US" altLang="zh-CN" sz="2400" dirty="0" err="1"/>
              <a:t>m,n</a:t>
            </a:r>
            <a:r>
              <a:rPr lang="en-US" altLang="zh-CN" sz="2400" dirty="0"/>
              <a:t>)</a:t>
            </a:r>
            <a:r>
              <a:rPr lang="zh-CN" altLang="en-US" sz="2400" dirty="0"/>
              <a:t>，则可计算出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7785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极少比较选择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ED96B-1847-41FE-9BCB-C022F221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57" y="866462"/>
            <a:ext cx="8498116" cy="452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D50323-CB30-4E48-A89B-DB3447DB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429" y="5291830"/>
            <a:ext cx="8882744" cy="15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9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极少比较排序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B1754E-DEC9-4A41-8728-5AB4E311E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61" y="1201367"/>
            <a:ext cx="9519077" cy="54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4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10933548" cy="1883966"/>
            <a:chOff x="1209755" y="4179558"/>
            <a:chExt cx="1093354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576072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方正粗黑宋简体" panose="02000000000000000000" charset="-122"/>
                  <a:ea typeface="方正粗黑宋简体" panose="02000000000000000000" charset="-122"/>
                </a:rPr>
                <a:t>03</a:t>
              </a:r>
              <a:endParaRPr lang="zh-CN" altLang="zh-CN" sz="88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3" y="5355638"/>
              <a:ext cx="106181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课本习题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17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347410F-A71E-4110-BEB0-9E5252FBE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213" y="1332036"/>
            <a:ext cx="9594557" cy="547801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028AA3-259E-4D36-98D2-3CF6D8DB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7" y="344859"/>
            <a:ext cx="12192000" cy="9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4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方正粗黑宋简体" panose="02000000000000000000" charset="-122"/>
                  <a:ea typeface="方正粗黑宋简体" panose="02000000000000000000" charset="-122"/>
                </a:rPr>
                <a:t>01</a:t>
              </a:r>
              <a:endParaRPr lang="zh-CN" altLang="zh-CN" sz="88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往年题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6A9A10-B660-47FB-99B7-D7D88EB6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437"/>
            <a:ext cx="12192000" cy="941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2C3190-C7B3-4038-8507-C5BE0A14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87" y="2050398"/>
            <a:ext cx="7077614" cy="222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B0D24A-2295-4FD0-A28C-96DE5875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86" y="2291642"/>
            <a:ext cx="7077614" cy="44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AEC04D-1E42-478E-89A9-0D355538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943"/>
            <a:ext cx="12192000" cy="1353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647524-8073-4459-A479-B7D46E7B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7363"/>
            <a:ext cx="10181771" cy="44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0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2018</a:t>
            </a:r>
            <a:r>
              <a:rPr lang="zh-CN" altLang="en-US" sz="3600">
                <a:sym typeface="+mn-ea"/>
              </a:rPr>
              <a:t>期末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345" y="1682115"/>
            <a:ext cx="869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判断题3：求 n 个数中的次大数最少只需要比较 log(n)次。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2018</a:t>
            </a:r>
            <a:r>
              <a:rPr lang="zh-CN" altLang="en-US" sz="3600">
                <a:sym typeface="+mn-ea"/>
              </a:rPr>
              <a:t>期末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345" y="1682115"/>
            <a:ext cx="8691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判断题3：求 n 个数中的次大数最少只需要比较 log(n)次。</a:t>
            </a:r>
          </a:p>
          <a:p>
            <a:r>
              <a:rPr lang="en-US" altLang="zh-CN" sz="2400"/>
              <a:t>                                                                                                                ( x 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85" y="3101975"/>
            <a:ext cx="10121265" cy="442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2018</a:t>
            </a:r>
            <a:r>
              <a:rPr lang="zh-CN" altLang="en-US" sz="3600">
                <a:sym typeface="+mn-ea"/>
              </a:rPr>
              <a:t>期末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345" y="1682115"/>
            <a:ext cx="8691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选择题</a:t>
            </a:r>
            <a:r>
              <a:rPr lang="en-US" altLang="zh-CN" sz="2400" dirty="0"/>
              <a:t>3</a:t>
            </a:r>
            <a:r>
              <a:rPr lang="zh-CN" altLang="en-US" sz="2400" dirty="0"/>
              <a:t>：</a:t>
            </a:r>
          </a:p>
          <a:p>
            <a:r>
              <a:rPr lang="zh-CN" altLang="en-US" sz="2400" dirty="0"/>
              <a:t>同时查找</a:t>
            </a:r>
            <a:r>
              <a:rPr lang="en-US" altLang="zh-CN" sz="2400" dirty="0"/>
              <a:t>2n</a:t>
            </a:r>
            <a:r>
              <a:rPr lang="zh-CN" altLang="en-US" sz="2400" dirty="0"/>
              <a:t>个数中的最大值和最小值，最少比较次数为（）</a:t>
            </a:r>
          </a:p>
          <a:p>
            <a:r>
              <a:rPr lang="en-US" altLang="zh-CN" sz="2400" dirty="0"/>
              <a:t>A. 3(n-2)/2       B. 4n-2       C. 3n-2       D. 2n-2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02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2018</a:t>
            </a:r>
            <a:r>
              <a:rPr lang="zh-CN" altLang="en-US" sz="3600">
                <a:sym typeface="+mn-ea"/>
              </a:rPr>
              <a:t>期末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345" y="1682115"/>
            <a:ext cx="8691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选择题</a:t>
            </a:r>
            <a:r>
              <a:rPr lang="en-US" altLang="zh-CN" sz="2400"/>
              <a:t>3</a:t>
            </a:r>
            <a:r>
              <a:rPr lang="zh-CN" altLang="en-US" sz="2400"/>
              <a:t>：</a:t>
            </a:r>
          </a:p>
          <a:p>
            <a:r>
              <a:rPr lang="zh-CN" altLang="en-US" sz="2400"/>
              <a:t>同时查找</a:t>
            </a:r>
            <a:r>
              <a:rPr lang="en-US" altLang="zh-CN" sz="2400"/>
              <a:t>2n</a:t>
            </a:r>
            <a:r>
              <a:rPr lang="zh-CN" altLang="en-US" sz="2400"/>
              <a:t>个数中的最大值和最小值，最少比较次数为（</a:t>
            </a:r>
            <a:r>
              <a:rPr lang="en-US" altLang="zh-CN" sz="2400">
                <a:solidFill>
                  <a:srgbClr val="FF0000"/>
                </a:solidFill>
              </a:rPr>
              <a:t>C</a:t>
            </a:r>
            <a:r>
              <a:rPr lang="zh-CN" altLang="en-US" sz="2400"/>
              <a:t>）</a:t>
            </a:r>
          </a:p>
          <a:p>
            <a:r>
              <a:rPr lang="en-US" altLang="zh-CN" sz="2400"/>
              <a:t>A. 3(n-2)/2       B. 4n-2       </a:t>
            </a:r>
            <a:r>
              <a:rPr lang="en-US" altLang="zh-CN" sz="2400">
                <a:solidFill>
                  <a:srgbClr val="FF0000"/>
                </a:solidFill>
              </a:rPr>
              <a:t>C. 3n-2 </a:t>
            </a:r>
            <a:r>
              <a:rPr lang="en-US" altLang="zh-CN" sz="2400"/>
              <a:t>      D. 2n-2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" y="3687445"/>
            <a:ext cx="10664190" cy="455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3672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2022</a:t>
            </a:r>
            <a:r>
              <a:rPr lang="zh-CN" altLang="en-US" sz="3600">
                <a:sym typeface="+mn-ea"/>
              </a:rPr>
              <a:t>期末</a:t>
            </a:r>
            <a:r>
              <a:rPr lang="en-US" altLang="zh-CN" sz="3600">
                <a:sym typeface="+mn-ea"/>
              </a:rPr>
              <a:t>(</a:t>
            </a:r>
            <a:r>
              <a:rPr lang="zh-CN" altLang="en-US" sz="3600">
                <a:sym typeface="+mn-ea"/>
              </a:rPr>
              <a:t>实验班</a:t>
            </a:r>
            <a:r>
              <a:rPr lang="en-US" altLang="zh-CN" sz="3600">
                <a:sym typeface="+mn-ea"/>
              </a:rPr>
              <a:t>)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403475"/>
            <a:ext cx="10297795" cy="17113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835" y="1766570"/>
            <a:ext cx="869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选择题</a:t>
            </a:r>
            <a:r>
              <a:rPr lang="en-US" altLang="zh-CN" sz="2400"/>
              <a:t>2</a:t>
            </a:r>
            <a:r>
              <a:rPr lang="zh-CN" altLang="en-US" sz="2400"/>
              <a:t>：</a:t>
            </a:r>
            <a:endParaRPr lang="en-US" altLang="zh-CN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3672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2022</a:t>
            </a:r>
            <a:r>
              <a:rPr lang="zh-CN" altLang="en-US" sz="3600">
                <a:sym typeface="+mn-ea"/>
              </a:rPr>
              <a:t>期末</a:t>
            </a:r>
            <a:r>
              <a:rPr lang="en-US" altLang="zh-CN" sz="3600">
                <a:sym typeface="+mn-ea"/>
              </a:rPr>
              <a:t>(</a:t>
            </a:r>
            <a:r>
              <a:rPr lang="zh-CN" altLang="en-US" sz="3600">
                <a:sym typeface="+mn-ea"/>
              </a:rPr>
              <a:t>实验班</a:t>
            </a:r>
            <a:r>
              <a:rPr lang="en-US" altLang="zh-CN" sz="3600">
                <a:sym typeface="+mn-ea"/>
              </a:rPr>
              <a:t>)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403475"/>
            <a:ext cx="10297795" cy="17113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835" y="1766570"/>
            <a:ext cx="869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选择题</a:t>
            </a:r>
            <a:r>
              <a:rPr lang="en-US" altLang="zh-CN" sz="2400"/>
              <a:t>2</a:t>
            </a:r>
            <a:r>
              <a:rPr lang="zh-CN" altLang="en-US" sz="2400"/>
              <a:t>：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1505585" y="4398645"/>
            <a:ext cx="8181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答案：</a:t>
            </a:r>
            <a:r>
              <a:rPr lang="en-US" altLang="zh-CN">
                <a:solidFill>
                  <a:srgbClr val="FF0000"/>
                </a:solidFill>
              </a:rPr>
              <a:t>A</a:t>
            </a:r>
          </a:p>
          <a:p>
            <a:endParaRPr lang="en-US" altLang="zh-CN"/>
          </a:p>
          <a:p>
            <a:r>
              <a:rPr lang="en-US" altLang="zh-CN"/>
              <a:t>A</a:t>
            </a:r>
            <a:r>
              <a:rPr lang="zh-CN" altLang="en-US"/>
              <a:t>选项的证明，课后习题</a:t>
            </a:r>
            <a:r>
              <a:rPr lang="en-US" altLang="zh-CN"/>
              <a:t>8.8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585" y="5460365"/>
            <a:ext cx="9759315" cy="643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3672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3600">
                <a:sym typeface="+mn-ea"/>
              </a:rPr>
              <a:t>2022</a:t>
            </a:r>
            <a:r>
              <a:rPr lang="zh-CN" altLang="en-US" sz="3600">
                <a:sym typeface="+mn-ea"/>
              </a:rPr>
              <a:t>期末</a:t>
            </a:r>
            <a:r>
              <a:rPr lang="en-US" altLang="zh-CN" sz="3600">
                <a:sym typeface="+mn-ea"/>
              </a:rPr>
              <a:t>(</a:t>
            </a:r>
            <a:r>
              <a:rPr lang="zh-CN" altLang="en-US" sz="3600">
                <a:sym typeface="+mn-ea"/>
              </a:rPr>
              <a:t>实验班</a:t>
            </a:r>
            <a:r>
              <a:rPr lang="en-US" altLang="zh-CN" sz="3600">
                <a:sym typeface="+mn-ea"/>
              </a:rPr>
              <a:t>)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15" y="1269365"/>
            <a:ext cx="8827135" cy="52209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1YTEzOWM4Zjg0M2Y3N2FkNWUwYTEyYTc3MDU5ZjIifQ=="/>
  <p:tag name="KSO_WPP_MARK_KEY" val="afd1da8b-6e08-493e-a081-d6d69246a2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702</Words>
  <Application>Microsoft Office PowerPoint</Application>
  <PresentationFormat>宽屏</PresentationFormat>
  <Paragraphs>58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FZShengShiKaiShuS-EB-GB</vt:lpstr>
      <vt:lpstr>方正粗黑宋简体</vt:lpstr>
      <vt:lpstr>思源黑体 CN Light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Sizhe Li</dc:creator>
  <cp:lastModifiedBy>冯 涌</cp:lastModifiedBy>
  <cp:revision>95</cp:revision>
  <dcterms:created xsi:type="dcterms:W3CDTF">2023-03-14T14:40:00Z</dcterms:created>
  <dcterms:modified xsi:type="dcterms:W3CDTF">2023-05-10T07:46:46Z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423EAC7198404828B5ECD7806830545D</vt:lpwstr>
  </property>
  <property fmtid="{D5CDD505-2E9C-101B-9397-08002B2CF9AE}" pid="3" name="KSOProductBuildVer">
    <vt:lpwstr>2052-11.1.0.14309</vt:lpwstr>
  </property>
</Properties>
</file>